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59" r:id="rId7"/>
    <p:sldId id="261" r:id="rId8"/>
    <p:sldId id="257" r:id="rId9"/>
    <p:sldId id="265" r:id="rId10"/>
    <p:sldId id="269" r:id="rId11"/>
    <p:sldId id="268" r:id="rId12"/>
    <p:sldId id="267" r:id="rId13"/>
    <p:sldId id="266" r:id="rId14"/>
    <p:sldId id="264" r:id="rId15"/>
    <p:sldId id="271" r:id="rId16"/>
    <p:sldId id="270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C3B2C-37C5-DBAF-97A3-1D9EF99A0BC8}" name="Sally Chan" initials="SC" userId="S::Sally.Chan@acsohk.org.hk::9b7e803e-441a-4fbc-a964-ad0db1aca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60CE"/>
    <a:srgbClr val="6E4E98"/>
    <a:srgbClr val="FAEBD5"/>
    <a:srgbClr val="FAF3E9"/>
    <a:srgbClr val="F6F1EA"/>
    <a:srgbClr val="5E4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B182-CCF5-3F5C-0EE0-4133950FA8C6}" v="41" dt="2022-02-23T15:29:37.707"/>
    <p1510:client id="{5D495DB7-F860-523C-6ECC-C2C032F0A440}" v="50" dt="2022-02-24T10:28:09.484"/>
    <p1510:client id="{7A30ADE8-6E67-2FA6-366C-FAB93D090A3E}" v="4" dt="2022-02-24T08:54:04.066"/>
    <p1510:client id="{7AE6A0FB-ED14-4915-87ED-7BEF3A10FF9E}" v="1" dt="2022-02-14T02:17:32.658"/>
    <p1510:client id="{CD4B27DC-7113-9766-821C-828D8E760DCF}" v="5" dt="2022-02-28T09:17:09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49" autoAdjust="0"/>
  </p:normalViewPr>
  <p:slideViewPr>
    <p:cSldViewPr snapToGrid="0">
      <p:cViewPr varScale="1">
        <p:scale>
          <a:sx n="84" d="100"/>
          <a:sy n="84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27E9-A609-439A-A9A4-37C36CF61208}" type="datetimeFigureOut">
              <a:rPr lang="en-HK" smtClean="0"/>
              <a:t>5/7/2022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605A-3ED6-4395-BD61-F05FCA10887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43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1154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新細明體"/>
              </a:rPr>
              <a:t>教師以情</a:t>
            </a:r>
            <a:r>
              <a:rPr lang="zh-HK" altLang="en-US" dirty="0">
                <a:ea typeface="新細明體"/>
              </a:rPr>
              <a:t>境</a:t>
            </a:r>
            <a:r>
              <a:rPr lang="zh-TW" dirty="0">
                <a:ea typeface="新細明體"/>
              </a:rPr>
              <a:t>題引導學生思考：</a:t>
            </a:r>
            <a:endParaRPr lang="en-US" altLang="zh-TW" dirty="0">
              <a:ea typeface="新細明體"/>
            </a:endParaRPr>
          </a:p>
          <a:p>
            <a:r>
              <a:rPr lang="en-US" altLang="zh-TW" dirty="0">
                <a:ea typeface="新細明體"/>
              </a:rPr>
              <a:t>1.</a:t>
            </a:r>
            <a:r>
              <a:rPr lang="zh-TW" altLang="en-US" dirty="0">
                <a:ea typeface="新細明體"/>
              </a:rPr>
              <a:t> </a:t>
            </a:r>
            <a:r>
              <a:rPr lang="zh-TW" dirty="0">
                <a:ea typeface="新細明體"/>
              </a:rPr>
              <a:t>你與小軒約定今天下午二時一起玩線上遊戲，可是你等了大半小時也不見他上線，也聯絡不上他。</a:t>
            </a:r>
            <a:endParaRPr lang="en-US" altLang="zh-TW" dirty="0">
              <a:ea typeface="新細明體"/>
              <a:cs typeface="Calibri" panose="020F0502020204030204"/>
            </a:endParaRPr>
          </a:p>
          <a:p>
            <a:pPr marL="171450" indent="-171450" algn="just">
              <a:buFont typeface="Arial"/>
              <a:buChar char="•"/>
            </a:pPr>
            <a:r>
              <a:rPr lang="zh-TW" dirty="0">
                <a:ea typeface="新細明體"/>
              </a:rPr>
              <a:t>這時你有甚麼</a:t>
            </a:r>
            <a:r>
              <a:rPr lang="zh-CN" altLang="en-US" dirty="0">
                <a:ea typeface="等线"/>
              </a:rPr>
              <a:t>感受？</a:t>
            </a:r>
            <a:endParaRPr lang="en-US" altLang="zh-TW" dirty="0">
              <a:ea typeface="新細明體"/>
            </a:endParaRPr>
          </a:p>
          <a:p>
            <a:pPr marL="171450" indent="-171450" algn="just">
              <a:buFont typeface="Arial"/>
              <a:buChar char="•"/>
            </a:pPr>
            <a:r>
              <a:rPr lang="zh-TW" dirty="0">
                <a:ea typeface="新細明體"/>
              </a:rPr>
              <a:t>你認為小軒有甚麼不對的地方？</a:t>
            </a:r>
            <a:r>
              <a:rPr lang="zh-HK" altLang="en-US" dirty="0">
                <a:ea typeface="新細明體"/>
              </a:rPr>
              <a:t>你能從他的角度設想</a:t>
            </a:r>
            <a:r>
              <a:rPr lang="zh-TW" dirty="0">
                <a:ea typeface="新細明體"/>
              </a:rPr>
              <a:t>，</a:t>
            </a:r>
            <a:r>
              <a:rPr lang="zh-HK" altLang="en-US" dirty="0">
                <a:ea typeface="新細明體"/>
              </a:rPr>
              <a:t>他為甚</a:t>
            </a:r>
            <a:r>
              <a:rPr lang="zh-TW" dirty="0">
                <a:ea typeface="新細明體"/>
              </a:rPr>
              <a:t>麼</a:t>
            </a:r>
            <a:r>
              <a:rPr lang="zh-HK" altLang="en-US" dirty="0">
                <a:ea typeface="新細明體"/>
              </a:rPr>
              <a:t>失約嗎</a:t>
            </a:r>
            <a:r>
              <a:rPr lang="zh-TW" dirty="0">
                <a:ea typeface="新細明體"/>
              </a:rPr>
              <a:t>？</a:t>
            </a:r>
            <a:endParaRPr lang="en-US" altLang="zh-TW" dirty="0">
              <a:ea typeface="新細明體"/>
              <a:cs typeface="Calibri" panose="020F0502020204030204"/>
            </a:endParaRPr>
          </a:p>
          <a:p>
            <a:pPr algn="just"/>
            <a:r>
              <a:rPr lang="en-US" altLang="zh-TW" dirty="0">
                <a:ea typeface="新細明體"/>
              </a:rPr>
              <a:t>2. </a:t>
            </a:r>
            <a:r>
              <a:rPr lang="zh-TW" dirty="0">
                <a:ea typeface="新細明體"/>
              </a:rPr>
              <a:t>到了黃昏時，你終於聯絡上小軒。他說忘記了約定，而且手機沒電。他不斷跟你道歉，並邀請你下星期天再玩線上遊戲。</a:t>
            </a:r>
            <a:endParaRPr lang="en-US" altLang="zh-TW" dirty="0">
              <a:ea typeface="新細明體"/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zh-TW" dirty="0"/>
              <a:t>你會答應他的邀請嗎？為甚麼？</a:t>
            </a:r>
            <a:endParaRPr lang="en-US" altLang="zh-TW" dirty="0">
              <a:cs typeface="Calibri"/>
            </a:endParaRPr>
          </a:p>
          <a:p>
            <a:endParaRPr lang="en-US" altLang="zh-TW" dirty="0">
              <a:cs typeface="Calibri"/>
            </a:endParaRPr>
          </a:p>
          <a:p>
            <a:r>
              <a:rPr lang="en-US" altLang="zh-TW" dirty="0" err="1">
                <a:ea typeface="新細明體"/>
                <a:cs typeface="Calibri"/>
              </a:rPr>
              <a:t>小結</a:t>
            </a:r>
            <a:r>
              <a:rPr lang="en-US" altLang="zh-TW" dirty="0">
                <a:ea typeface="新細明體"/>
                <a:cs typeface="Calibri"/>
              </a:rPr>
              <a:t>：</a:t>
            </a:r>
            <a:endParaRPr lang="en-US" altLang="zh-TW" dirty="0">
              <a:ea typeface="新細明體"/>
            </a:endParaRPr>
          </a:p>
          <a:p>
            <a:r>
              <a:rPr lang="zh-TW" altLang="en-US" dirty="0"/>
              <a:t>「信」是人際關係中重要的一環，即使只是一次失約，也有可能影響別人</a:t>
            </a:r>
            <a:r>
              <a:rPr lang="zh-HK" altLang="en-US" dirty="0"/>
              <a:t>未來</a:t>
            </a:r>
            <a:r>
              <a:rPr lang="zh-TW" altLang="en-US" dirty="0"/>
              <a:t>對你的信任。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8876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434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1800" dirty="0">
                <a:latin typeface="Calibri"/>
                <a:ea typeface="Microsoft JhengHei UI"/>
                <a:cs typeface="Calibri"/>
              </a:rPr>
              <a:t>參考答案：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季札完成出使任務後，為甚麼他再到徐國？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/>
              <a:t>他想把寶劍送給徐國國君。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HK" altLang="zh-TW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知道徐國國君去世後，季札有甚麼行動？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/>
              <a:t>把寶劍掛在徐國國君墓旁的樹上。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HK" altLang="zh-TW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如果你是季札，你會否這樣做？為甚麼？ 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（會，因為這是對別人的承諾，即使他已不在人世，但我也會遵守，以示承擔諾言。）</a:t>
            </a:r>
            <a:endParaRPr lang="en-HK" altLang="zh-TW" dirty="0">
              <a:ea typeface="新細明體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endParaRPr lang="zh-TW" altLang="en-US" dirty="0">
              <a:latin typeface="Calibri"/>
              <a:ea typeface="新細明體"/>
              <a:cs typeface="Calibri"/>
            </a:endParaRPr>
          </a:p>
          <a:p>
            <a:pPr>
              <a:defRPr/>
            </a:pPr>
            <a:r>
              <a:rPr lang="zh-TW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zh-TW" dirty="0">
              <a:ea typeface="新細明體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zh-TW" dirty="0">
                <a:ea typeface="新細明體"/>
              </a:rPr>
              <a:t>徐國國君已經去世，為甚麼季札仍然要這樣做？</a:t>
            </a:r>
            <a:br>
              <a:rPr lang="zh-TW" altLang="en-US" dirty="0">
                <a:ea typeface="新細明體"/>
              </a:rPr>
            </a:br>
            <a:r>
              <a:rPr lang="zh-TW" dirty="0">
                <a:ea typeface="新細明體"/>
              </a:rPr>
              <a:t>（因為季札曾向他承諾贈劍，他要信守承諾。）</a:t>
            </a:r>
            <a:endParaRPr lang="zh-TW" dirty="0">
              <a:ea typeface="新細明體"/>
              <a:cs typeface="Calibri"/>
            </a:endParaRPr>
          </a:p>
          <a:p>
            <a:pPr>
              <a:defRPr/>
            </a:pPr>
            <a:endParaRPr lang="zh-TW" altLang="en-US" sz="1800" dirty="0">
              <a:latin typeface="Calibri"/>
              <a:ea typeface="Microsoft JhengHei U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b="0" dirty="0">
                <a:effectLst/>
                <a:latin typeface="Calibri"/>
                <a:ea typeface="Microsoft JhengHei UI"/>
                <a:cs typeface="Calibri"/>
              </a:rPr>
              <a:t>小結：</a:t>
            </a:r>
            <a:endParaRPr lang="en-HK" altLang="zh-TW" sz="1800" b="0" dirty="0">
              <a:effectLst/>
              <a:latin typeface="Calibri"/>
              <a:ea typeface="Microsoft JhengHei U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為甚麼徐國國君已死，季札仍要留下珍貴的寶劍呢？</a:t>
            </a:r>
            <a:endParaRPr lang="en-HK" altLang="zh-TW" sz="1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季札認為，當時他已承諾給徐國國君贈劍，不能因為徐國國君已死，就違背自己的諾言。</a:t>
            </a:r>
            <a:endParaRPr lang="en-HK" altLang="zh-TW" sz="1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可見在他眼中，信守承諾是一種責任，比擁有寶劍更</a:t>
            </a:r>
            <a:r>
              <a:rPr lang="zh-TW" alt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為</a:t>
            </a:r>
            <a:r>
              <a:rPr lang="zh-TW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重要。</a:t>
            </a:r>
            <a:endParaRPr lang="en-HK" sz="1800" b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從季</a:t>
            </a:r>
            <a:r>
              <a:rPr lang="zh-TW" alt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札的故事中，我們可以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明白信守承諾是對自己和別人負責任，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我們應該</a:t>
            </a:r>
            <a:r>
              <a:rPr lang="zh-TW" sz="1800" b="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重視承諾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0664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>
                <a:ea typeface="新細明體"/>
              </a:rPr>
              <a:t>正賢在動畫中正處於甚麼兩難情況？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 altLang="en-US">
                <a:ea typeface="新細明體"/>
              </a:rPr>
              <a:t>陳先生因事失約，正賢的漫</a:t>
            </a:r>
            <a:r>
              <a:rPr lang="zh-HK" altLang="en-US">
                <a:ea typeface="新細明體"/>
              </a:rPr>
              <a:t>畫</a:t>
            </a:r>
            <a:r>
              <a:rPr lang="zh-TW" altLang="en-US">
                <a:ea typeface="新細明體"/>
              </a:rPr>
              <a:t>書很重，稍後他又約了巧敏。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</a:rPr>
              <a:t>遇上同學對自己的漫畫有興趣，如果轉贈給同學就</a:t>
            </a:r>
            <a:r>
              <a:rPr lang="zh-TW">
                <a:ea typeface="新細明體"/>
              </a:rPr>
              <a:t>違背自己對他的承諾</a:t>
            </a:r>
            <a:r>
              <a:rPr lang="zh-TW" altLang="en-US">
                <a:ea typeface="新細明體"/>
              </a:rPr>
              <a:t>；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</a:rPr>
              <a:t>如果他</a:t>
            </a:r>
            <a:r>
              <a:rPr lang="zh-TW">
                <a:ea typeface="新細明體"/>
              </a:rPr>
              <a:t>先把書帶回家，他與巧敏的約會便會遲到。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>
                <a:ea typeface="新細明體"/>
              </a:rPr>
              <a:t>最後正賢怎樣解決他的難題？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把書</a:t>
            </a:r>
            <a:r>
              <a:rPr lang="zh-HK" altLang="en-US"/>
              <a:t>暫時</a:t>
            </a:r>
            <a:r>
              <a:rPr lang="zh-TW"/>
              <a:t>存放在商場的儲物櫃內。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>
                <a:ea typeface="新細明體"/>
              </a:rPr>
              <a:t>除了正賢想到的方法外，你還想到甚麼兩全其美的方法？ 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 panose="020F0502020204030204"/>
              </a:rPr>
              <a:t>（</a:t>
            </a:r>
            <a:r>
              <a:rPr lang="zh-TW"/>
              <a:t>正賢可以準時赴會，並請巧敏幫忙拿着部分漫畫書。</a:t>
            </a:r>
            <a:r>
              <a:rPr lang="zh-TW" altLang="en-US">
                <a:ea typeface="新細明體"/>
                <a:cs typeface="Calibri" panose="020F0502020204030204"/>
              </a:rPr>
              <a:t>）</a:t>
            </a:r>
            <a:endParaRPr lang="en-HK" altLang="zh-TW">
              <a:ea typeface="新細明體"/>
              <a:cs typeface="Calibri" panose="020F0502020204030204"/>
            </a:endParaRPr>
          </a:p>
          <a:p>
            <a:pPr>
              <a:defRPr/>
            </a:pPr>
            <a:endParaRPr lang="zh-TW" altLang="en-US" dirty="0">
              <a:ea typeface="新細明體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marL="342900" indent="-342900">
              <a:buAutoNum type="arabicPeriod"/>
            </a:pPr>
            <a:r>
              <a:rPr lang="zh-HK" altLang="en-US">
                <a:ea typeface="新細明體"/>
              </a:rPr>
              <a:t>正賢最後的選擇體現了甚</a:t>
            </a:r>
            <a:r>
              <a:rPr lang="zh-TW" altLang="en-US">
                <a:ea typeface="新細明體"/>
              </a:rPr>
              <a:t>麼</a:t>
            </a:r>
            <a:r>
              <a:rPr lang="zh-HK" altLang="en-US">
                <a:ea typeface="新細明體"/>
              </a:rPr>
              <a:t>正面價</a:t>
            </a:r>
            <a:r>
              <a:rPr lang="zh-TW" altLang="en-US">
                <a:ea typeface="新細明體"/>
              </a:rPr>
              <a:t>值觀？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HK" altLang="en-US">
                <a:ea typeface="新細明體"/>
              </a:rPr>
              <a:t>誠信</a:t>
            </a:r>
            <a:r>
              <a:rPr lang="zh-TW">
                <a:ea typeface="新細明體"/>
              </a:rPr>
              <a:t>：</a:t>
            </a:r>
            <a:r>
              <a:rPr lang="zh-HK" altLang="en-US">
                <a:ea typeface="新細明體"/>
              </a:rPr>
              <a:t>信守與陳先生的約定</a:t>
            </a:r>
            <a:r>
              <a:rPr lang="zh-TW">
                <a:ea typeface="新細明體"/>
              </a:rPr>
              <a:t>，</a:t>
            </a:r>
            <a:r>
              <a:rPr lang="zh-HK" altLang="en-US">
                <a:ea typeface="新細明體"/>
              </a:rPr>
              <a:t>同時不違</a:t>
            </a:r>
            <a:r>
              <a:rPr lang="zh-TW">
                <a:ea typeface="新細明體"/>
              </a:rPr>
              <a:t>背</a:t>
            </a:r>
            <a:r>
              <a:rPr lang="zh-HK" altLang="en-US">
                <a:ea typeface="新細明體"/>
              </a:rPr>
              <a:t>與巧敏的約定</a:t>
            </a:r>
            <a:r>
              <a:rPr lang="zh-TW">
                <a:ea typeface="新細明體"/>
              </a:rPr>
              <a:t>，</a:t>
            </a:r>
            <a:r>
              <a:rPr lang="zh-HK" altLang="en-US">
                <a:ea typeface="新細明體"/>
              </a:rPr>
              <a:t>準時赴</a:t>
            </a:r>
            <a:r>
              <a:rPr lang="zh-TW">
                <a:ea typeface="新細明體"/>
              </a:rPr>
              <a:t>約。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 sz="1800">
              <a:ea typeface="Microsoft JhengHei"/>
              <a:cs typeface="Calibri"/>
            </a:endParaRPr>
          </a:p>
          <a:p>
            <a:pPr marL="342900" indent="-342900">
              <a:buAutoNum type="arabicPeriod"/>
            </a:pPr>
            <a:r>
              <a:rPr lang="zh-TW" sz="1800">
                <a:effectLst/>
                <a:ea typeface="Microsoft JhengHei"/>
                <a:cs typeface="Calibri"/>
              </a:rPr>
              <a:t>正賢有哪些值得學習的地</a:t>
            </a:r>
            <a:r>
              <a:rPr lang="zh-TW" altLang="en-US" sz="1800">
                <a:ea typeface="Microsoft JhengHei"/>
                <a:cs typeface="Calibri"/>
              </a:rPr>
              <a:t>方</a:t>
            </a:r>
            <a:r>
              <a:rPr lang="zh-TW" sz="1800">
                <a:effectLst/>
                <a:ea typeface="Microsoft JhengHei"/>
                <a:cs typeface="Calibri"/>
              </a:rPr>
              <a:t>？</a:t>
            </a:r>
            <a:br>
              <a:rPr lang="zh-TW" altLang="en-US" sz="1800" dirty="0">
                <a:ea typeface="Microsoft JhengHei"/>
                <a:cs typeface="+mn-lt"/>
              </a:rPr>
            </a:br>
            <a:r>
              <a:rPr lang="zh-TW" sz="1800">
                <a:ea typeface="Microsoft JhengHei"/>
                <a:cs typeface="Calibri"/>
              </a:rPr>
              <a:t>（</a:t>
            </a:r>
            <a:r>
              <a:rPr lang="zh-TW">
                <a:ea typeface="新細明體"/>
              </a:rPr>
              <a:t>學生自由作答。例如：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>
                <a:ea typeface="新細明體"/>
              </a:rPr>
              <a:t>有同理心：事件中的陳先生失約在先，假如正賢把書賣予他人，道理上並沒有錯，</a:t>
            </a:r>
            <a:r>
              <a:rPr lang="zh-HK" altLang="en-US">
                <a:ea typeface="新細明體"/>
              </a:rPr>
              <a:t>但他能站在別人的角度</a:t>
            </a:r>
            <a:r>
              <a:rPr lang="zh-TW">
                <a:ea typeface="新細明體"/>
              </a:rPr>
              <a:t>，</a:t>
            </a:r>
            <a:r>
              <a:rPr lang="zh-HK" altLang="en-US">
                <a:ea typeface="新細明體"/>
              </a:rPr>
              <a:t>思考陳先生無奈失約的原因</a:t>
            </a:r>
            <a:r>
              <a:rPr lang="zh-TW">
                <a:ea typeface="新細明體"/>
              </a:rPr>
              <a:t>，可見他除了有誠信外，還多了一份同理心，能體諒對方因有要事才無法赴約。</a:t>
            </a:r>
            <a:br>
              <a:rPr lang="zh-TW" dirty="0">
                <a:ea typeface="新細明體"/>
                <a:cs typeface="+mn-lt"/>
              </a:rPr>
            </a:br>
            <a:r>
              <a:rPr lang="zh-TW" altLang="en-HK">
                <a:ea typeface="新細明體"/>
              </a:rPr>
              <a:t>正面和積極地面對問題</a:t>
            </a:r>
            <a:r>
              <a:rPr lang="zh-TW">
                <a:ea typeface="新細明體"/>
              </a:rPr>
              <a:t>：懂得冷靜地找出兩全其美的方法。</a:t>
            </a:r>
            <a:br>
              <a:rPr lang="zh-TW" altLang="en-US" dirty="0">
                <a:ea typeface="新細明體"/>
              </a:rPr>
            </a:br>
            <a:r>
              <a:rPr lang="zh-HK" altLang="en-US">
                <a:ea typeface="新細明體"/>
              </a:rPr>
              <a:t>堅守與巧敏的約定</a:t>
            </a:r>
            <a:r>
              <a:rPr lang="zh-TW">
                <a:ea typeface="新細明體"/>
              </a:rPr>
              <a:t>：沒有因為要處理漫畫書而遲到或失約。</a:t>
            </a:r>
            <a:r>
              <a:rPr lang="zh-TW" sz="1800">
                <a:ea typeface="Microsoft JhengHei"/>
                <a:cs typeface="Calibri"/>
              </a:rPr>
              <a:t>）</a:t>
            </a:r>
            <a:endParaRPr lang="en-HK" sz="1800">
              <a:effectLst/>
              <a:ea typeface="Microsoft JhengHei"/>
              <a:cs typeface="Calibri"/>
            </a:endParaRPr>
          </a:p>
          <a:p>
            <a:endParaRPr lang="en-HK" sz="1800"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sz="1800" b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小結：</a:t>
            </a:r>
            <a:endParaRPr lang="en-HK" altLang="zh-TW" sz="1800" b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陳先生因事失約，影響</a:t>
            </a:r>
            <a:r>
              <a:rPr lang="zh-TW" altLang="en-US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了</a:t>
            </a:r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正賢的安排，但正賢決定遵守承諾，並想出一個兩全其美的方法。</a:t>
            </a:r>
            <a:endParaRPr lang="en-HK" altLang="zh-TW" sz="1800">
              <a:solidFill>
                <a:srgbClr val="000000"/>
              </a:solidFill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所謂「人無信而不立」，我們應抱持誠實和謹慎的態度，遵守向別人許下的承諾；</a:t>
            </a:r>
            <a:endParaRPr lang="en-HK" altLang="zh-TW" sz="1800">
              <a:solidFill>
                <a:srgbClr val="000000"/>
              </a:solidFill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即使面對突如其來的情況，也應</a:t>
            </a:r>
            <a:r>
              <a:rPr lang="zh-TW" altLang="en-US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盡量</a:t>
            </a:r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堅</a:t>
            </a:r>
            <a:r>
              <a:rPr lang="zh-TW" altLang="en-US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守</a:t>
            </a:r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原則</a:t>
            </a:r>
            <a:r>
              <a:rPr lang="zh-TW" altLang="en-US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，靈活思考解決方法</a:t>
            </a:r>
            <a:r>
              <a:rPr lang="zh-TW" sz="1800">
                <a:solidFill>
                  <a:srgbClr val="000000"/>
                </a:solidFill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。</a:t>
            </a:r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152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>
                <a:ea typeface="新細明體"/>
              </a:rPr>
              <a:t>教師把學生分為兩組，每組輪流說出或寫出一個有關「誠信」的成語或名句，</a:t>
            </a:r>
            <a:br>
              <a:rPr lang="zh-TW" altLang="en-US" dirty="0">
                <a:ea typeface="新細明體"/>
              </a:rPr>
            </a:br>
            <a:r>
              <a:rPr lang="zh-TW" altLang="en-US" dirty="0">
                <a:ea typeface="新細明體"/>
              </a:rPr>
              <a:t>例如：「一諾千金」、「言而有信」、「信守不渝」、「一言九鼎」、「一言既出，駟馬難追」、「君子一言，快馬一鞭」、「言必信、行必果」等，能說／寫得較多的那組勝出。</a:t>
            </a:r>
            <a:endParaRPr lang="zh-TW" altLang="en-US" dirty="0">
              <a:ea typeface="新細明體"/>
              <a:cs typeface="Calibri"/>
            </a:endParaRPr>
          </a:p>
          <a:p>
            <a:pPr algn="l"/>
            <a:r>
              <a:rPr lang="zh-TW" altLang="en-US" dirty="0">
                <a:ea typeface="新細明體"/>
              </a:rPr>
              <a:t>然後選一些成語或名句，讓學生說一說它們的意思，教師再作補充。</a:t>
            </a:r>
            <a:br>
              <a:rPr lang="zh-TW" altLang="en-US" dirty="0">
                <a:ea typeface="新細明體"/>
              </a:rPr>
            </a:br>
            <a:r>
              <a:rPr lang="zh-TW" altLang="en-US" dirty="0">
                <a:ea typeface="新細明體"/>
              </a:rPr>
              <a:t>（以上部分成語或名句的意思，可參考「補充資料」的解說。）</a:t>
            </a:r>
            <a:endParaRPr lang="zh-TW" altLang="en-US" dirty="0">
              <a:ea typeface="新細明體"/>
              <a:cs typeface="Calibri" panose="020F0502020204030204"/>
            </a:endParaRPr>
          </a:p>
          <a:p>
            <a:pPr algn="l"/>
            <a:endParaRPr lang="zh-TW" altLang="en-US" sz="1800" dirty="0">
              <a:ea typeface="Microsoft JhengHei UI"/>
              <a:cs typeface="Calibri"/>
            </a:endParaRPr>
          </a:p>
          <a:p>
            <a:pPr algn="l"/>
            <a:endParaRPr lang="zh-TW" altLang="en-US" sz="1800" dirty="0">
              <a:ea typeface="Microsoft JhengHei UI"/>
              <a:cs typeface="Calibri"/>
            </a:endParaRPr>
          </a:p>
          <a:p>
            <a:pPr algn="l"/>
            <a:r>
              <a:rPr lang="zh-TW" sz="1800" dirty="0">
                <a:effectLst/>
                <a:ea typeface="Microsoft JhengHei UI"/>
                <a:cs typeface="Calibri"/>
              </a:rPr>
              <a:t>成語</a:t>
            </a:r>
            <a:r>
              <a:rPr lang="zh-TW" altLang="en-US" dirty="0">
                <a:ea typeface="新細明體"/>
              </a:rPr>
              <a:t>名句活動能讓學生進一步認識「信守承諾」的意義，</a:t>
            </a:r>
            <a:endParaRPr lang="zh-TW" dirty="0"/>
          </a:p>
          <a:p>
            <a:pPr algn="l"/>
            <a:r>
              <a:rPr lang="zh-TW" altLang="en-US" dirty="0"/>
              <a:t>並鼓勵學生以誠信作為生活的座右銘，並身體力行。</a:t>
            </a:r>
          </a:p>
          <a:p>
            <a:pPr algn="l"/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4955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1394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477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Microsoft JhengHei UI" panose="020B0604030504040204" pitchFamily="34" charset="-120"/>
                <a:cs typeface="Calibri" panose="020F0502020204030204" pitchFamily="34" charset="0"/>
              </a:rPr>
              <a:t>教師可以按教學時間或學生的興趣，選擇是否在堂上進行課後延伸活動。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Microsoft JhengHei UI"/>
                <a:cs typeface="Calibri"/>
              </a:rPr>
              <a:t>參考答案：</a:t>
            </a:r>
          </a:p>
          <a:p>
            <a:pPr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TW" dirty="0">
                <a:ea typeface="新細明體"/>
              </a:rPr>
              <a:t>上述行為對個人、學校及社會有甚麼影響？</a:t>
            </a:r>
            <a:br>
              <a:rPr lang="zh-TW" dirty="0">
                <a:ea typeface="新細明體"/>
                <a:cs typeface="+mn-lt"/>
              </a:rPr>
            </a:br>
            <a:r>
              <a:rPr lang="zh-TW" altLang="en-US" dirty="0">
                <a:ea typeface="Microsoft JhengHei UI"/>
                <a:cs typeface="Calibri"/>
              </a:rPr>
              <a:t>（就個人而言，不是靠自己的實力而獲得好成績，自己便沒有動力學習，長遠下去會變得不學無術，也會因為做了違規的事而受到良心的譴責。</a:t>
            </a:r>
            <a:endParaRPr lang="en-HK" dirty="0">
              <a:ea typeface="Microsoft JhengHei U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Microsoft JhengHei UI"/>
                <a:cs typeface="Calibri"/>
              </a:rPr>
              <a:t>就學校而言，影響評估的準確程度，無法按學生的能力給予適當的教學。「代考試」是非法行為，學生犯事也會影響學校聲譽，傳播不良風氣。</a:t>
            </a:r>
            <a:endParaRPr lang="en-HK" dirty="0">
              <a:ea typeface="Microsoft JhengHei U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Microsoft JhengHei UI"/>
                <a:cs typeface="Calibri"/>
              </a:rPr>
              <a:t>就社會而言，影響評核的公平性，使學位或專業資格等考試的真實性會被廣泛質疑，使資歷無法得到合理認可。）</a:t>
            </a:r>
            <a:endParaRPr lang="en-HK" altLang="zh-TW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0" dirty="0">
              <a:solidFill>
                <a:srgbClr val="000000"/>
              </a:solidFill>
              <a:latin typeface="Calibri"/>
              <a:ea typeface="Microsoft JhengHei UI"/>
              <a:cs typeface="Calibri"/>
            </a:endParaRPr>
          </a:p>
          <a:p>
            <a:pPr algn="l"/>
            <a:r>
              <a:rPr lang="zh-TW" dirty="0">
                <a:ea typeface="新細明體"/>
              </a:rPr>
              <a:t>教師可參考教學筆記，提出追問，例如</a:t>
            </a:r>
            <a:r>
              <a:rPr lang="en-US" altLang="zh-TW" dirty="0">
                <a:ea typeface="新細明體"/>
              </a:rPr>
              <a:t>︰</a:t>
            </a:r>
            <a:endParaRPr lang="zh-TW" dirty="0">
              <a:ea typeface="新細明體"/>
            </a:endParaRPr>
          </a:p>
          <a:p>
            <a:pPr algn="l"/>
            <a:r>
              <a:rPr lang="zh-TW" altLang="en-US" dirty="0">
                <a:ea typeface="新細明體"/>
              </a:rPr>
              <a:t>根據報道，為甚麼「請槍」這歪風在近年更加盛行？</a:t>
            </a:r>
            <a:br>
              <a:rPr lang="zh-TW" altLang="en-US" dirty="0">
                <a:ea typeface="新細明體"/>
              </a:rPr>
            </a:br>
            <a:r>
              <a:rPr lang="zh-TW" altLang="en-US" dirty="0">
                <a:ea typeface="新細明體"/>
              </a:rPr>
              <a:t>（因為疫情下要避免人群聚集，部分學校仍然採用網上授課，變相使「請槍」變得更容易。）</a:t>
            </a:r>
            <a:endParaRPr lang="en-US" dirty="0">
              <a:ea typeface="新細明體"/>
              <a:cs typeface="Calibri" panose="020F0502020204030204"/>
            </a:endParaRPr>
          </a:p>
          <a:p>
            <a:pPr algn="l"/>
            <a:endParaRPr lang="zh-TW" altLang="en-US" dirty="0">
              <a:ea typeface="新細明體"/>
              <a:cs typeface="Calibri"/>
            </a:endParaRPr>
          </a:p>
          <a:p>
            <a:pPr algn="l"/>
            <a:r>
              <a:rPr lang="zh-TW" altLang="en-US" dirty="0">
                <a:ea typeface="新細明體"/>
                <a:cs typeface="Calibri"/>
              </a:rPr>
              <a:t>小結：</a:t>
            </a:r>
            <a:endParaRPr lang="zh-TW" altLang="en-US" dirty="0">
              <a:ea typeface="新細明體"/>
            </a:endParaRPr>
          </a:p>
          <a:p>
            <a:pPr algn="l"/>
            <a:r>
              <a:rPr lang="zh-TW" dirty="0">
                <a:ea typeface="新細明體"/>
              </a:rPr>
              <a:t>誠信是一種社會的道德原則，也是人立身處世的重要品德。</a:t>
            </a:r>
            <a:endParaRPr lang="zh-TW" altLang="en-US" dirty="0">
              <a:ea typeface="新細明體"/>
            </a:endParaRPr>
          </a:p>
          <a:p>
            <a:pPr algn="l"/>
            <a:r>
              <a:rPr lang="zh-TW" dirty="0">
                <a:ea typeface="新細明體"/>
              </a:rPr>
              <a:t>不守承諾，不但會影響個人聲譽或前途，更會影響別人的行為和社會風氣。</a:t>
            </a:r>
            <a:endParaRPr lang="zh-TW" altLang="en-US" dirty="0">
              <a:ea typeface="新細明體"/>
            </a:endParaRPr>
          </a:p>
          <a:p>
            <a:pPr algn="l"/>
            <a:r>
              <a:rPr lang="zh-TW" dirty="0">
                <a:ea typeface="新細明體"/>
              </a:rPr>
              <a:t>一個失去誠信的人、團體或社會，面對的將會是無法再獲得信任，影響十分深遠。</a:t>
            </a:r>
            <a:endParaRPr lang="zh-TW" dirty="0"/>
          </a:p>
          <a:p>
            <a:pPr algn="l"/>
            <a:endParaRPr lang="en-US" altLang="zh-TW" dirty="0">
              <a:solidFill>
                <a:srgbClr val="000000"/>
              </a:solidFill>
              <a:ea typeface="新細明體"/>
              <a:cs typeface="Calibri" panose="020F0502020204030204"/>
            </a:endParaRPr>
          </a:p>
          <a:p>
            <a:pPr algn="l"/>
            <a:endParaRPr lang="en-HK" sz="1800" dirty="0">
              <a:solidFill>
                <a:srgbClr val="FFFFFF"/>
              </a:solidFill>
              <a:ea typeface="DFPYuanBold-B5" panose="020F0700000000000000" pitchFamily="34" charset="-120"/>
              <a:cs typeface="Calibri" panose="020F0502020204030204"/>
            </a:endParaRPr>
          </a:p>
          <a:p>
            <a:pPr algn="l"/>
            <a:endParaRPr lang="en-HK" dirty="0">
              <a:solidFill>
                <a:srgbClr val="000000"/>
              </a:solidFill>
              <a:ea typeface="DFPYuanBold-B5" panose="020F0700000000000000" pitchFamily="34" charset="-120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0762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culture.org.hk/tc/china-five-thousand-years/328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chiculture.org.hk/tc/china-five-thousand-years/32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02E71F-4F8B-484D-B583-E0AFFBD4CE31}"/>
              </a:ext>
            </a:extLst>
          </p:cNvPr>
          <p:cNvSpPr>
            <a:spLocks noGrp="1"/>
          </p:cNvSpPr>
          <p:nvPr/>
        </p:nvSpPr>
        <p:spPr>
          <a:xfrm>
            <a:off x="1524000" y="2052818"/>
            <a:ext cx="9144000" cy="193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中華美德通古今</a:t>
            </a:r>
            <a:r>
              <a:rPr lang="en-US" altLang="zh-TW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——</a:t>
            </a:r>
            <a:br>
              <a:rPr lang="en-HK" altLang="zh-TW" sz="4600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40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傳統美德與正面價值觀學習資源套</a:t>
            </a:r>
            <a:endParaRPr lang="en-US" sz="40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0D64E6-CEE2-4A4E-99C6-7C1CF7D845C3}"/>
              </a:ext>
            </a:extLst>
          </p:cNvPr>
          <p:cNvSpPr txBox="1">
            <a:spLocks/>
          </p:cNvSpPr>
          <p:nvPr/>
        </p:nvSpPr>
        <p:spPr>
          <a:xfrm>
            <a:off x="990600" y="331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56808C-3155-4E31-873D-A6B0B0315390}"/>
              </a:ext>
            </a:extLst>
          </p:cNvPr>
          <p:cNvSpPr txBox="1">
            <a:spLocks/>
          </p:cNvSpPr>
          <p:nvPr/>
        </p:nvSpPr>
        <p:spPr>
          <a:xfrm>
            <a:off x="207674" y="1737777"/>
            <a:ext cx="6828557" cy="500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季札完成出使任務後，為甚麼他再到徐國？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知道徐國國君去世後，季札有甚麼行動？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如果你是季札，你會否這樣做？為甚麼？ </a:t>
            </a:r>
            <a:endParaRPr lang="en-HK" altLang="zh-TW"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47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EA73AF-9945-42D2-97FD-FBA487F2B0EB}"/>
              </a:ext>
            </a:extLst>
          </p:cNvPr>
          <p:cNvSpPr txBox="1">
            <a:spLocks/>
          </p:cNvSpPr>
          <p:nvPr/>
        </p:nvSpPr>
        <p:spPr>
          <a:xfrm>
            <a:off x="990600" y="331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F9E942-E3CE-431C-8B8D-F346B619BC8C}"/>
              </a:ext>
            </a:extLst>
          </p:cNvPr>
          <p:cNvSpPr txBox="1">
            <a:spLocks/>
          </p:cNvSpPr>
          <p:nvPr/>
        </p:nvSpPr>
        <p:spPr>
          <a:xfrm>
            <a:off x="207674" y="1737777"/>
            <a:ext cx="6828557" cy="5005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正賢在動畫中正處於甚麼兩難情況？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最後正賢怎樣解決他的難題？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除了正賢想到的方法外，你還想到甚麼兩全其美的方法？ </a:t>
            </a:r>
            <a:br>
              <a:rPr lang="en-HK" altLang="zh-TW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2" name="圖片 2" descr="一張含有 文字, 玩具, 向量圖形 的圖片&#10;&#10;自動產生的描述">
            <a:extLst>
              <a:ext uri="{FF2B5EF4-FFF2-40B4-BE49-F238E27FC236}">
                <a16:creationId xmlns:a16="http://schemas.microsoft.com/office/drawing/2014/main" id="{4CEBD9D2-791F-4BA2-8D4A-120CF4C2DC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0" t="5431" r="5589" b="5112"/>
          <a:stretch/>
        </p:blipFill>
        <p:spPr>
          <a:xfrm>
            <a:off x="4312981" y="4120034"/>
            <a:ext cx="3964041" cy="2484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3">
            <a:extLst>
              <a:ext uri="{FF2B5EF4-FFF2-40B4-BE49-F238E27FC236}">
                <a16:creationId xmlns:a16="http://schemas.microsoft.com/office/drawing/2014/main" id="{FA80FF98-12FC-423E-A5B7-4FD1AEC4AF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17" t="5571" r="5439" b="7242"/>
          <a:stretch/>
        </p:blipFill>
        <p:spPr>
          <a:xfrm>
            <a:off x="7539665" y="1927683"/>
            <a:ext cx="3963149" cy="2491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861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課堂活動</a:t>
            </a:r>
            <a:endParaRPr lang="en-US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3CEB42-733D-40E1-B7FC-68CC7F6BA886}"/>
              </a:ext>
            </a:extLst>
          </p:cNvPr>
          <p:cNvSpPr txBox="1">
            <a:spLocks/>
          </p:cNvSpPr>
          <p:nvPr/>
        </p:nvSpPr>
        <p:spPr>
          <a:xfrm>
            <a:off x="207674" y="1737777"/>
            <a:ext cx="11252806" cy="500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NYuanXBold-B5" panose="020F0900000000000000"/>
              </a:rPr>
              <a:t>你知道哪些有關「誠信」的</a:t>
            </a:r>
            <a:r>
              <a:rPr lang="zh-TW" altLang="en-US" b="1" dirty="0">
                <a:solidFill>
                  <a:srgbClr val="7030A0"/>
                </a:solidFill>
                <a:latin typeface="DFPYuanBold-B5" panose="020F0700000000000000" pitchFamily="34" charset="-120"/>
                <a:ea typeface="DFPNYuanXBold-B5" panose="020F0900000000000000"/>
              </a:rPr>
              <a:t>成語或名句</a:t>
            </a: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NYuanXBold-B5" panose="020F0900000000000000"/>
              </a:rPr>
              <a:t>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NYuanXBold-B5" panose="020F090000000000000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NYuanXBold-B5" panose="020F0900000000000000"/>
              </a:rPr>
              <a:t>一諾千金：</a:t>
            </a:r>
            <a:r>
              <a:rPr lang="ja-JP" altLang="en-US" dirty="0">
                <a:solidFill>
                  <a:srgbClr val="7030A0"/>
                </a:solidFill>
              </a:rPr>
              <a:t>形容很有信用</a:t>
            </a:r>
            <a:r>
              <a:rPr lang="zh-TW" altLang="en-US" dirty="0">
                <a:solidFill>
                  <a:srgbClr val="7030A0"/>
                </a:solidFill>
                <a:ea typeface="DFPNYuanXBold-B5" panose="020F0900000000000000"/>
              </a:rPr>
              <a:t>，</a:t>
            </a:r>
            <a:r>
              <a:rPr lang="ja-JP" altLang="en-US" dirty="0">
                <a:solidFill>
                  <a:srgbClr val="7030A0"/>
                </a:solidFill>
              </a:rPr>
              <a:t>一旦許諾別人</a:t>
            </a:r>
            <a:r>
              <a:rPr lang="zh-TW" altLang="en-US" dirty="0">
                <a:solidFill>
                  <a:srgbClr val="7030A0"/>
                </a:solidFill>
                <a:ea typeface="DFPNYuanXBold-B5" panose="020F0900000000000000"/>
              </a:rPr>
              <a:t>，</a:t>
            </a:r>
            <a:r>
              <a:rPr lang="ja-JP" altLang="en-US" dirty="0">
                <a:solidFill>
                  <a:srgbClr val="7030A0"/>
                </a:solidFill>
              </a:rPr>
              <a:t>必定會做到</a:t>
            </a:r>
            <a:r>
              <a:rPr lang="zh-TW" altLang="en-US" dirty="0">
                <a:solidFill>
                  <a:srgbClr val="7030A0"/>
                </a:solidFill>
                <a:ea typeface="DFPNYuanXBold-B5" panose="020F0900000000000000"/>
              </a:rPr>
              <a:t>。</a:t>
            </a:r>
            <a:endParaRPr lang="en-HK" altLang="zh-TW" dirty="0">
              <a:solidFill>
                <a:srgbClr val="7030A0"/>
              </a:solidFill>
              <a:ea typeface="DFPNYuanXBold-B5" panose="020F090000000000000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NYuanXBold-B5" panose="020F0900000000000000"/>
              </a:rPr>
              <a:t>言而有信：形容誠實</a:t>
            </a:r>
            <a:r>
              <a:rPr lang="ja-JP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且有信用。</a:t>
            </a:r>
            <a:endParaRPr lang="en-HK" altLang="zh-TW" dirty="0">
              <a:solidFill>
                <a:srgbClr val="7030A0"/>
              </a:solidFill>
              <a:ea typeface="DFPNYuanXBold-B5" panose="020F090000000000000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NYuanXBold-B5" panose="020F0900000000000000"/>
              </a:rPr>
              <a:t>一言九鼎：</a:t>
            </a:r>
            <a:r>
              <a:rPr lang="zh-TW" altLang="en-US" dirty="0">
                <a:solidFill>
                  <a:srgbClr val="7030A0"/>
                </a:solidFill>
                <a:ea typeface="DFPNYuanXBold-B5" panose="020F0900000000000000"/>
              </a:rPr>
              <a:t>「一言九鼎」：「九鼎」是傳說中夏禹的傳國寶器。「一言九鼎」形容說話很有分量或很有信用。</a:t>
            </a:r>
            <a:endParaRPr lang="en-HK" dirty="0">
              <a:solidFill>
                <a:srgbClr val="7030A0"/>
              </a:solidFill>
              <a:ea typeface="DFPNYuanXBold-B5" panose="020F090000000000000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13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總結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0022E3D2-4781-48D5-A5CC-C6DB97B0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40248"/>
          <a:stretch/>
        </p:blipFill>
        <p:spPr bwMode="auto">
          <a:xfrm>
            <a:off x="0" y="2095517"/>
            <a:ext cx="4188645" cy="476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1663038-71E7-462D-A646-712C590CE306}"/>
              </a:ext>
            </a:extLst>
          </p:cNvPr>
          <p:cNvSpPr/>
          <p:nvPr/>
        </p:nvSpPr>
        <p:spPr>
          <a:xfrm>
            <a:off x="3980280" y="2095518"/>
            <a:ext cx="7373520" cy="3690898"/>
          </a:xfrm>
          <a:prstGeom prst="wedgeEllipseCallout">
            <a:avLst>
              <a:gd name="adj1" fmla="val -61390"/>
              <a:gd name="adj2" fmla="val 24284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</a:pP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誠信</a:t>
            </a: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是中國人十分重視的傳統美德。動畫中的季札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真誠守信</a:t>
            </a: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，在徐國國君已死的情況下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堅持對他的諾言</a:t>
            </a: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；正賢在面對兩難時仍然守信，二人十分值得學習。</a:t>
            </a:r>
          </a:p>
        </p:txBody>
      </p:sp>
    </p:spTree>
    <p:extLst>
      <p:ext uri="{BB962C8B-B14F-4D97-AF65-F5344CB8AC3E}">
        <p14:creationId xmlns:p14="http://schemas.microsoft.com/office/powerpoint/2010/main" val="33056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912DFC9-270D-49DC-99D6-1DBB41CAC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556172" y="3114030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7CA7343-0484-4D79-AD19-7AECAB24AA01}"/>
              </a:ext>
            </a:extLst>
          </p:cNvPr>
          <p:cNvSpPr/>
          <p:nvPr/>
        </p:nvSpPr>
        <p:spPr>
          <a:xfrm>
            <a:off x="838200" y="1950720"/>
            <a:ext cx="7373520" cy="4328160"/>
          </a:xfrm>
          <a:prstGeom prst="wedgeEllipseCallout">
            <a:avLst>
              <a:gd name="adj1" fmla="val 57307"/>
              <a:gd name="adj2" fmla="val 36671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「信」是人際關係中重要的一環，即使只是一次失約，</a:t>
            </a:r>
            <a:endParaRPr lang="en-HK" altLang="zh-TW" sz="280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也有可能影響別人對你的</a:t>
            </a:r>
            <a:r>
              <a:rPr lang="zh-TW" altLang="en-US" sz="2800">
                <a:solidFill>
                  <a:srgbClr val="7030A0"/>
                </a:solidFill>
                <a:ea typeface="DFPYuanBold-B5" panose="020F0700000000000000" pitchFamily="34" charset="-120"/>
              </a:rPr>
              <a:t>信任</a:t>
            </a: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。</a:t>
            </a:r>
            <a:endParaRPr lang="en-HK" altLang="zh-TW" sz="280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我們應抱持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誠實</a:t>
            </a: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的態度，</a:t>
            </a:r>
            <a:endParaRPr lang="en-HK" altLang="zh-TW" sz="280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遵守向別人許下的承諾，</a:t>
            </a:r>
            <a:endParaRPr lang="en-HK" altLang="zh-TW" sz="280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堅持原則</a:t>
            </a:r>
            <a:r>
              <a:rPr lang="zh-TW" altLang="en-US" sz="28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066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課後延伸活動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44BBDB-B107-48FC-8C14-6735105F0EC1}"/>
              </a:ext>
            </a:extLst>
          </p:cNvPr>
          <p:cNvSpPr txBox="1">
            <a:spLocks/>
          </p:cNvSpPr>
          <p:nvPr/>
        </p:nvSpPr>
        <p:spPr>
          <a:xfrm>
            <a:off x="767168" y="2201299"/>
            <a:ext cx="10657664" cy="4435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  <a:sym typeface="Wingdings" panose="05000000000000000000" pitchFamily="2" charset="2"/>
              </a:rPr>
              <a:t>　　</a:t>
            </a:r>
            <a:r>
              <a:rPr lang="zh-TW" altLang="en-US">
                <a:solidFill>
                  <a:srgbClr val="9F60CE"/>
                </a:solidFill>
                <a:ea typeface="DFPYuanBold-B5"/>
                <a:sym typeface="Wingdings" panose="05000000000000000000" pitchFamily="2" charset="2"/>
              </a:rPr>
              <a:t>因</a:t>
            </a:r>
            <a:r>
              <a:rPr lang="zh-TW" altLang="en-US">
                <a:solidFill>
                  <a:srgbClr val="9F60CE"/>
                </a:solidFill>
                <a:latin typeface="DFPYuanBold-B5" panose="020F0700000000000000" pitchFamily="34" charset="-120"/>
                <a:ea typeface="DFPYuanBold-B5"/>
              </a:rPr>
              <a:t>疫情關係，學校採用網上授課。不過，這種方式卻變相助長「請槍」，即代做功課，甚至是代考試的歪風。現時的網上考試已要求學生拍攝學生證、展示正面容貌及電腦畫面，但仍然出上述的情況，可見這些規定仍然存有漏洞。</a:t>
            </a:r>
            <a:endParaRPr lang="en-HK" altLang="zh-TW" dirty="0">
              <a:solidFill>
                <a:srgbClr val="9F60CE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上述行為對個人、學校及社會有甚麼影響？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（完成工作紙第三部分）</a:t>
            </a: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DA753F75-C8B1-4E68-B5DF-23260FB5D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46944">
            <a:off x="577563" y="1877071"/>
            <a:ext cx="1076793" cy="10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7030A0"/>
                </a:solidFill>
                <a:ea typeface="DFPYuanBold-B5" panose="020F0700000000000000" pitchFamily="34" charset="-120"/>
              </a:rPr>
              <a:t>參考資料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2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205"/>
            <a:ext cx="10787449" cy="43646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TW">
                <a:solidFill>
                  <a:srgbClr val="7030A0"/>
                </a:solidFill>
                <a:latin typeface="DFPNYuanXBold-B5"/>
                <a:ea typeface="DengXian" panose="02010600030101010101" pitchFamily="2" charset="-122"/>
                <a:cs typeface="Times New Roman" panose="02020603050405020304" pitchFamily="18" charset="0"/>
              </a:rPr>
              <a:t>〈</a:t>
            </a:r>
            <a:r>
              <a:rPr lang="zh-TW" altLang="en-US">
                <a:solidFill>
                  <a:srgbClr val="7030A0"/>
                </a:solidFill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如何在日常生活中實踐誠信</a:t>
            </a:r>
            <a:r>
              <a:rPr lang="en-US" altLang="zh-TW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〉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3"/>
              </a:rPr>
              <a:t>https://chiculture.org.hk/tc/china-five-thousand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3"/>
              </a:rPr>
              <a:t>-years/3287</a:t>
            </a:r>
            <a:endParaRPr lang="en-US">
              <a:solidFill>
                <a:srgbClr val="7030A0"/>
              </a:solidFill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〈</a:t>
            </a:r>
            <a:r>
              <a:rPr lang="zh-TW" altLang="en-US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誠信之道</a:t>
            </a:r>
            <a:r>
              <a:rPr lang="en-US" altLang="zh-TW">
                <a:solidFill>
                  <a:srgbClr val="7030A0"/>
                </a:solidFill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〉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4"/>
              </a:rPr>
              <a:t>https://chiculture.org.hk/tc/china-five-thousand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4"/>
              </a:rPr>
              <a:t>-years/3291</a:t>
            </a:r>
            <a:endParaRPr lang="en-US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0B43AE-7B39-44F3-9975-A6A2C45B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1282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68DED8-CA5D-4A41-A062-C91D7A87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878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5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主題：信　</a:t>
            </a:r>
            <a:br>
              <a:rPr lang="en-US" altLang="zh-TW" sz="8800" b="1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en-US" altLang="zh-TW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誠信之道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2128205"/>
            <a:ext cx="10787449" cy="43646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認同信守承諾是正面的價值觀及態度。</a:t>
            </a: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明白「信」對人際關係的重要。</a:t>
            </a: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反思誠信在現今社會的價值。</a:t>
            </a:r>
          </a:p>
        </p:txBody>
      </p:sp>
    </p:spTree>
    <p:extLst>
      <p:ext uri="{BB962C8B-B14F-4D97-AF65-F5344CB8AC3E}">
        <p14:creationId xmlns:p14="http://schemas.microsoft.com/office/powerpoint/2010/main" val="33267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49" y="2100166"/>
            <a:ext cx="25908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責任感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承擔精神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尊重他人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誠信</a:t>
            </a:r>
          </a:p>
          <a:p>
            <a:pPr>
              <a:lnSpc>
                <a:spcPct val="150000"/>
              </a:lnSpc>
            </a:pP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04670E-1AA8-0641-90F8-C9C846EC9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2" y="2100166"/>
            <a:ext cx="41656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誠實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坦誠</a:t>
            </a:r>
          </a:p>
          <a:p>
            <a:pPr>
              <a:lnSpc>
                <a:spcPct val="150000"/>
              </a:lnSpc>
            </a:pP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B8A0A1B-BD61-449B-8BDA-D4846F11F0FD}"/>
              </a:ext>
            </a:extLst>
          </p:cNvPr>
          <p:cNvSpPr txBox="1">
            <a:spLocks/>
          </p:cNvSpPr>
          <p:nvPr/>
        </p:nvSpPr>
        <p:spPr>
          <a:xfrm>
            <a:off x="3543300" y="2100166"/>
            <a:ext cx="2679700" cy="423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國民身份認同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守法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律己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積極解決問題</a:t>
            </a:r>
          </a:p>
          <a:p>
            <a:pPr>
              <a:lnSpc>
                <a:spcPct val="150000"/>
              </a:lnSpc>
            </a:pPr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24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「信」的定義和內涵</a:t>
            </a:r>
            <a:endParaRPr lang="en-US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158DD2D-6794-4474-9DA4-22AF04F97C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9315122" y="3850226"/>
            <a:ext cx="2771744" cy="294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群組 2">
            <a:extLst>
              <a:ext uri="{FF2B5EF4-FFF2-40B4-BE49-F238E27FC236}">
                <a16:creationId xmlns:a16="http://schemas.microsoft.com/office/drawing/2014/main" id="{FE706BB7-1021-48CB-B721-479221FAA046}"/>
              </a:ext>
            </a:extLst>
          </p:cNvPr>
          <p:cNvGrpSpPr/>
          <p:nvPr/>
        </p:nvGrpSpPr>
        <p:grpSpPr>
          <a:xfrm>
            <a:off x="7319825" y="1905766"/>
            <a:ext cx="3847927" cy="1729382"/>
            <a:chOff x="6855200" y="2984301"/>
            <a:chExt cx="2843934" cy="926788"/>
          </a:xfrm>
        </p:grpSpPr>
        <p:sp>
          <p:nvSpPr>
            <p:cNvPr id="8" name="語音泡泡: 橢圓形 4">
              <a:extLst>
                <a:ext uri="{FF2B5EF4-FFF2-40B4-BE49-F238E27FC236}">
                  <a16:creationId xmlns:a16="http://schemas.microsoft.com/office/drawing/2014/main" id="{A1240940-3B03-4F8E-9F68-0A965ED6876F}"/>
                </a:ext>
              </a:extLst>
            </p:cNvPr>
            <p:cNvSpPr/>
            <p:nvPr/>
          </p:nvSpPr>
          <p:spPr>
            <a:xfrm>
              <a:off x="6855200" y="2984301"/>
              <a:ext cx="2843934" cy="926788"/>
            </a:xfrm>
            <a:prstGeom prst="wedgeEllipseCallout">
              <a:avLst>
                <a:gd name="adj1" fmla="val 15741"/>
                <a:gd name="adj2" fmla="val 10709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7030A0"/>
                </a:solidFill>
              </a:endParaRPr>
            </a:p>
          </p:txBody>
        </p:sp>
        <p:sp>
          <p:nvSpPr>
            <p:cNvPr id="9" name="文字方塊 6">
              <a:extLst>
                <a:ext uri="{FF2B5EF4-FFF2-40B4-BE49-F238E27FC236}">
                  <a16:creationId xmlns:a16="http://schemas.microsoft.com/office/drawing/2014/main" id="{5A4F1774-8737-46CE-97FD-12808FF12B65}"/>
                </a:ext>
              </a:extLst>
            </p:cNvPr>
            <p:cNvSpPr txBox="1"/>
            <p:nvPr/>
          </p:nvSpPr>
          <p:spPr>
            <a:xfrm>
              <a:off x="7003555" y="3334682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>
                  <a:solidFill>
                    <a:srgbClr val="9F60CE"/>
                  </a:solidFill>
                  <a:ea typeface="DFPYuanBold-B5" panose="020F0700000000000000" pitchFamily="34" charset="-120"/>
                </a:rPr>
                <a:t>你認為「信」是甚麼？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DC69BA-8941-40AF-8EB6-A4F04E8C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7" y="2141537"/>
            <a:ext cx="678552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「信」即是「誠信」，即待人處事真誠、言必信、行必果。</a:t>
            </a:r>
            <a:r>
              <a:rPr lang="zh-TW" altLang="en-US" dirty="0">
                <a:solidFill>
                  <a:srgbClr val="6E4E98"/>
                </a:solidFill>
                <a:ea typeface="DFPYuanBold-B5" panose="020F0700000000000000" pitchFamily="34" charset="-120"/>
              </a:rPr>
              <a:t>不輕易許下承諾，但當許下承諾後，必定全力以赴實行。</a:t>
            </a:r>
            <a:r>
              <a:rPr lang="en-HK" dirty="0">
                <a:solidFill>
                  <a:srgbClr val="6E4E98"/>
                </a:solidFill>
                <a:ea typeface="DFPYuanBold-B5" panose="020F0700000000000000" pitchFamily="34" charset="-120"/>
              </a:rPr>
              <a:t> </a:t>
            </a:r>
            <a:endParaRPr lang="en-HK" altLang="zh-TW" dirty="0">
              <a:solidFill>
                <a:srgbClr val="6E4E98"/>
              </a:solidFill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ea typeface="DFPYuanBold-B5" panose="020F0700000000000000" pitchFamily="34" charset="-120"/>
              </a:rPr>
              <a:t>「信」是「仁」的重要表現之一，要求謹言慎行，表現誠實可信。</a:t>
            </a:r>
            <a:endParaRPr lang="en-HK" altLang="zh-TW" dirty="0">
              <a:solidFill>
                <a:srgbClr val="6E4E98"/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971F25-B930-487F-AD97-21B16B8B7C69}"/>
              </a:ext>
            </a:extLst>
          </p:cNvPr>
          <p:cNvSpPr txBox="1">
            <a:spLocks/>
          </p:cNvSpPr>
          <p:nvPr/>
        </p:nvSpPr>
        <p:spPr>
          <a:xfrm>
            <a:off x="222251" y="6148533"/>
            <a:ext cx="5410200" cy="87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你認為小軒有甚麼不對的地方？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8D9BBB-8D34-479A-8982-EA7020AC55CC}"/>
              </a:ext>
            </a:extLst>
          </p:cNvPr>
          <p:cNvSpPr txBox="1">
            <a:spLocks/>
          </p:cNvSpPr>
          <p:nvPr/>
        </p:nvSpPr>
        <p:spPr>
          <a:xfrm>
            <a:off x="5980067" y="6148533"/>
            <a:ext cx="6430297" cy="90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b="1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你會原諒他，並答應他的邀請嗎？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3506AF-D9D1-4431-8EBC-A9C34DED4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37" y="1836737"/>
            <a:ext cx="5596612" cy="279830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64D7336-6F9D-47C6-9C12-526149400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51" y="1836737"/>
            <a:ext cx="5596612" cy="2798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BC9388-021A-4D18-856A-CC7869EDD0DA}"/>
              </a:ext>
            </a:extLst>
          </p:cNvPr>
          <p:cNvSpPr txBox="1"/>
          <p:nvPr/>
        </p:nvSpPr>
        <p:spPr>
          <a:xfrm>
            <a:off x="315237" y="4635043"/>
            <a:ext cx="5477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i="1">
                <a:solidFill>
                  <a:srgbClr val="7030A0"/>
                </a:solidFill>
                <a:ea typeface="DFPYuanBold-B5" panose="020F0700000000000000" pitchFamily="34" charset="-120"/>
              </a:rPr>
              <a:t>你與小軒約定今天下午二時一起玩線上遊戲，可是你等了大半小時也不見他上線，也聯絡不上他。</a:t>
            </a:r>
            <a:endParaRPr lang="en-HK" sz="2600" i="1">
              <a:solidFill>
                <a:srgbClr val="7030A0"/>
              </a:solidFill>
              <a:ea typeface="DFPYuanBold-B5" panose="020F0700000000000000" pitchFamily="34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3F9C2-E52C-4D50-9866-5E946467EA24}"/>
              </a:ext>
            </a:extLst>
          </p:cNvPr>
          <p:cNvSpPr txBox="1"/>
          <p:nvPr/>
        </p:nvSpPr>
        <p:spPr>
          <a:xfrm>
            <a:off x="6161048" y="4635043"/>
            <a:ext cx="5596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i="1">
                <a:solidFill>
                  <a:srgbClr val="7030A0"/>
                </a:solidFill>
                <a:ea typeface="DFPYuanBold-B5" panose="020F0700000000000000" pitchFamily="34" charset="-120"/>
              </a:rPr>
              <a:t>你終於聯絡上小軒。他說忘記了約定，而且手機沒電。他不斷跟你道歉，並邀請你下星期天再玩線上遊戲。</a:t>
            </a:r>
            <a:endParaRPr lang="en-HK" sz="2600" i="1">
              <a:solidFill>
                <a:srgbClr val="7030A0"/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9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5146142-5922-4C99-A40A-D89C7F9DF42B}"/>
              </a:ext>
            </a:extLst>
          </p:cNvPr>
          <p:cNvSpPr txBox="1">
            <a:spLocks/>
          </p:cNvSpPr>
          <p:nvPr/>
        </p:nvSpPr>
        <p:spPr>
          <a:xfrm>
            <a:off x="469900" y="2073275"/>
            <a:ext cx="6239153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主角：季札</a:t>
            </a:r>
            <a:endParaRPr lang="en-HK" altLang="zh-TW" b="1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春秋時期吳國人</a:t>
            </a: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  <a:t>品德高尚，有遠見，是一名政治家、</a:t>
            </a:r>
            <a:b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</a:br>
            <a:r>
              <a:rPr lang="zh-TW" altLang="en-US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  <a:t>外交家</a:t>
            </a:r>
            <a:endParaRPr lang="en-HK" altLang="zh-TW">
              <a:solidFill>
                <a:srgbClr val="6E4E98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一諾千金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3" name="圖片 4">
            <a:extLst>
              <a:ext uri="{FF2B5EF4-FFF2-40B4-BE49-F238E27FC236}">
                <a16:creationId xmlns:a16="http://schemas.microsoft.com/office/drawing/2014/main" id="{B950322C-9C7C-4110-95D6-48C4DC8B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24" y="2167781"/>
            <a:ext cx="4148831" cy="4128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E4E9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2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8555266-BCA4-414E-926D-C31584722109}"/>
              </a:ext>
            </a:extLst>
          </p:cNvPr>
          <p:cNvSpPr txBox="1">
            <a:spLocks/>
          </p:cNvSpPr>
          <p:nvPr/>
        </p:nvSpPr>
        <p:spPr>
          <a:xfrm>
            <a:off x="203200" y="1716089"/>
            <a:ext cx="7048500" cy="49656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季札贈劍</a:t>
            </a:r>
            <a:endParaRPr lang="en-HK" altLang="zh-TW" b="1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6E4E98"/>
                </a:solidFill>
                <a:latin typeface="DFPYuanBold-B5" panose="020F0700000000000000" pitchFamily="34" charset="-120"/>
                <a:ea typeface="DFPYuanBold-B5"/>
              </a:rPr>
              <a:t>季札出使拜訪徐國，徐國國君十分喜愛季札佩帶的寶劍。季札向他承諾，完成出使後，必定把寶劍送給徐國國君。當他完成出使任務，到徐國贈送寶劍時，卻發現國君已死。季札十分遺憾，到徐國國君墓前祭奠，並解下身上的寶劍，把它掛在墓旁的樹上……</a:t>
            </a: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C9F7C647-6EFE-4831-ADB4-0D3C02C04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4" t="5250" r="9104" b="5489"/>
          <a:stretch/>
        </p:blipFill>
        <p:spPr>
          <a:xfrm>
            <a:off x="7543060" y="2956449"/>
            <a:ext cx="4245227" cy="276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6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br>
              <a:rPr lang="en-US" altLang="zh-TW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678D3E-9FB3-4C8B-80F3-35F171529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C58EF9-4542-4D89-8812-3B47EA881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D6463-9794-4D59-A7D4-05D165CEA1F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1955</Words>
  <Application>Microsoft Office PowerPoint</Application>
  <PresentationFormat>Widescreen</PresentationFormat>
  <Paragraphs>137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主題：信　  誠信之道</vt:lpstr>
      <vt:lpstr>學習目標</vt:lpstr>
      <vt:lpstr>培養的價值觀/態度  中華傳統美德</vt:lpstr>
      <vt:lpstr>「信」的定義和內涵</vt:lpstr>
      <vt:lpstr>熱身活動</vt:lpstr>
      <vt:lpstr>古代動畫簡介</vt:lpstr>
      <vt:lpstr>古代動畫簡介</vt:lpstr>
      <vt:lpstr> 短片</vt:lpstr>
      <vt:lpstr>PowerPoint Presentation</vt:lpstr>
      <vt:lpstr>PowerPoint Presentation</vt:lpstr>
      <vt:lpstr>PowerPoint Presentation</vt:lpstr>
      <vt:lpstr>課堂活動</vt:lpstr>
      <vt:lpstr>總結</vt:lpstr>
      <vt:lpstr>我們明白了……</vt:lpstr>
      <vt:lpstr>課後延伸活動</vt:lpstr>
      <vt:lpstr>PowerPoint Presentation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MAN, Shi-chun</cp:lastModifiedBy>
  <cp:revision>167</cp:revision>
  <dcterms:created xsi:type="dcterms:W3CDTF">2021-12-09T09:54:35Z</dcterms:created>
  <dcterms:modified xsi:type="dcterms:W3CDTF">2022-07-05T07:25:06Z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